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351" r:id="rId2"/>
    <p:sldId id="1951" r:id="rId3"/>
    <p:sldId id="2303" r:id="rId4"/>
    <p:sldId id="2349" r:id="rId5"/>
    <p:sldId id="2101" r:id="rId6"/>
    <p:sldId id="2068" r:id="rId7"/>
    <p:sldId id="2308" r:id="rId8"/>
    <p:sldId id="2348" r:id="rId9"/>
    <p:sldId id="2177" r:id="rId10"/>
    <p:sldId id="2178" r:id="rId11"/>
    <p:sldId id="2186" r:id="rId12"/>
    <p:sldId id="2301" r:id="rId13"/>
    <p:sldId id="2187" r:id="rId14"/>
    <p:sldId id="2302" r:id="rId15"/>
    <p:sldId id="2192" r:id="rId16"/>
    <p:sldId id="2193" r:id="rId17"/>
    <p:sldId id="2196" r:id="rId18"/>
    <p:sldId id="2323" r:id="rId19"/>
    <p:sldId id="2324" r:id="rId20"/>
    <p:sldId id="2327" r:id="rId21"/>
    <p:sldId id="2345" r:id="rId22"/>
    <p:sldId id="2316" r:id="rId23"/>
    <p:sldId id="2318" r:id="rId24"/>
    <p:sldId id="2317" r:id="rId25"/>
    <p:sldId id="2320" r:id="rId26"/>
    <p:sldId id="2322" r:id="rId27"/>
    <p:sldId id="2339" r:id="rId28"/>
    <p:sldId id="2325" r:id="rId29"/>
    <p:sldId id="2338" r:id="rId30"/>
    <p:sldId id="2340" r:id="rId31"/>
    <p:sldId id="2346" r:id="rId32"/>
    <p:sldId id="2328" r:id="rId33"/>
    <p:sldId id="2342" r:id="rId34"/>
    <p:sldId id="2343" r:id="rId35"/>
    <p:sldId id="2326" r:id="rId36"/>
    <p:sldId id="235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  <a:srgbClr val="FFFF00"/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41" autoAdjust="0"/>
    <p:restoredTop sz="94647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6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143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68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43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3143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143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8346EDC0-1574-4977-AE3D-D5F5D75C7CC8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2CFCC76E-A950-4D02-9143-232972B02BDB}" type="slidenum">
              <a:rPr lang="en-US" altLang="de-DE" sz="1200" b="0">
                <a:latin typeface="Times New Roman" panose="02020603050405020304" pitchFamily="18" charset="0"/>
              </a:rPr>
              <a:pPr/>
              <a:t>11</a:t>
            </a:fld>
            <a:endParaRPr lang="en-US" altLang="de-DE" sz="1200" b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4C9CA-3CB7-4531-9900-AAECD598516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099717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A85B0-4C0A-4A25-9FFB-1B9CA05CC917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145357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3E7E7-483D-4B4B-9696-A70A5667245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72492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4DE40-A74C-4F16-9999-E81F7AAA0D3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469069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9E3D3-72FC-4DF1-BC06-5F4DD7EB8CE4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651883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47EF0-7D87-41A4-8EFF-A935EF91CEE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695123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8B6A5-BD29-4987-A191-8B9D9FD9077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835836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9BA3F-7790-438C-9747-90957DAD620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26775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A27F-8E1B-4E4B-B0AC-570671ECF62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168107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2B815-912B-4DF7-B2D7-9E0DBB44739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242161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A9D4-6057-49F3-B50B-91237214F2F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397489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latin typeface="+mn-lt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latin typeface="+mn-lt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Times New Roman" panose="02020603050405020304" pitchFamily="18" charset="0"/>
              </a:defRPr>
            </a:lvl1pPr>
          </a:lstStyle>
          <a:p>
            <a:fld id="{CDD235C7-B0D9-421F-ACFF-50EB53BCDB04}" type="slidenum">
              <a:rPr lang="en-US" altLang="de-DE"/>
              <a:pPr/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file:///E:\perera_09.MP3" TargetMode="External"/><Relationship Id="rId1" Type="http://schemas.microsoft.com/office/2007/relationships/media" Target="file:///E:\perera_09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erera_10.MP3" TargetMode="External"/><Relationship Id="rId1" Type="http://schemas.microsoft.com/office/2007/relationships/media" Target="file:///E:\perera_10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erera_11.MP3" TargetMode="External"/><Relationship Id="rId1" Type="http://schemas.microsoft.com/office/2007/relationships/media" Target="file:///E:\perera_1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erera_12.MP3" TargetMode="External"/><Relationship Id="rId1" Type="http://schemas.microsoft.com/office/2007/relationships/media" Target="file:///E:\perera_1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erera_13.MP3" TargetMode="External"/><Relationship Id="rId1" Type="http://schemas.microsoft.com/office/2007/relationships/media" Target="file:///E:\perera_1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14.MP3" TargetMode="External"/><Relationship Id="rId1" Type="http://schemas.microsoft.com/office/2007/relationships/media" Target="file:///E:\perera_14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15.MP3" TargetMode="External"/><Relationship Id="rId1" Type="http://schemas.microsoft.com/office/2007/relationships/media" Target="file:///E:\perera_15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16.MP3" TargetMode="External"/><Relationship Id="rId1" Type="http://schemas.microsoft.com/office/2007/relationships/media" Target="file:///E:\perera_1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17.MP3" TargetMode="External"/><Relationship Id="rId1" Type="http://schemas.microsoft.com/office/2007/relationships/media" Target="file:///E:\perera_17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file:///E:\perera_18.MP3" TargetMode="External"/><Relationship Id="rId1" Type="http://schemas.microsoft.com/office/2007/relationships/media" Target="file:///E:\perera_18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19.MP3" TargetMode="External"/><Relationship Id="rId1" Type="http://schemas.microsoft.com/office/2007/relationships/media" Target="file:///E:\perera_19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0.MP3" TargetMode="External"/><Relationship Id="rId1" Type="http://schemas.microsoft.com/office/2007/relationships/media" Target="file:///E:\perera_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1.MP3" TargetMode="External"/><Relationship Id="rId1" Type="http://schemas.microsoft.com/office/2007/relationships/media" Target="file:///E:\perera_2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2.MP3" TargetMode="External"/><Relationship Id="rId1" Type="http://schemas.microsoft.com/office/2007/relationships/media" Target="file:///E:\perera_2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3.MP3" TargetMode="External"/><Relationship Id="rId1" Type="http://schemas.microsoft.com/office/2007/relationships/media" Target="file:///E:\perera_2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4.MP3" TargetMode="External"/><Relationship Id="rId1" Type="http://schemas.microsoft.com/office/2007/relationships/media" Target="file:///E:\perera_24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5.MP3" TargetMode="External"/><Relationship Id="rId1" Type="http://schemas.microsoft.com/office/2007/relationships/media" Target="file:///E:\perera_25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6.MP3" TargetMode="External"/><Relationship Id="rId1" Type="http://schemas.microsoft.com/office/2007/relationships/media" Target="file:///E:\perera_2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7.MP3" TargetMode="External"/><Relationship Id="rId1" Type="http://schemas.microsoft.com/office/2007/relationships/media" Target="file:///E:\perera_27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8.MP3" TargetMode="External"/><Relationship Id="rId1" Type="http://schemas.microsoft.com/office/2007/relationships/media" Target="file:///E:\perera_28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2.MP3" TargetMode="External"/><Relationship Id="rId1" Type="http://schemas.microsoft.com/office/2007/relationships/media" Target="file:///E:\perera_0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29.MP3" TargetMode="External"/><Relationship Id="rId1" Type="http://schemas.microsoft.com/office/2007/relationships/media" Target="file:///E:\perera_29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30.MP3" TargetMode="External"/><Relationship Id="rId1" Type="http://schemas.microsoft.com/office/2007/relationships/media" Target="file:///E:\perera_3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31.MP3" TargetMode="External"/><Relationship Id="rId1" Type="http://schemas.microsoft.com/office/2007/relationships/media" Target="file:///E:\perera_3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32.MP3" TargetMode="External"/><Relationship Id="rId1" Type="http://schemas.microsoft.com/office/2007/relationships/media" Target="file:///E:\perera_3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33.MP3" TargetMode="External"/><Relationship Id="rId1" Type="http://schemas.microsoft.com/office/2007/relationships/media" Target="file:///E:\perera_3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34.MP3" TargetMode="External"/><Relationship Id="rId1" Type="http://schemas.microsoft.com/office/2007/relationships/media" Target="file:///E:\perera_34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3.MP3" TargetMode="External"/><Relationship Id="rId1" Type="http://schemas.microsoft.com/office/2007/relationships/media" Target="file:///E:\perera_0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4.MP3" TargetMode="External"/><Relationship Id="rId1" Type="http://schemas.microsoft.com/office/2007/relationships/media" Target="file:///E:\perera_04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5.MP3" TargetMode="External"/><Relationship Id="rId1" Type="http://schemas.microsoft.com/office/2007/relationships/media" Target="file:///E:\perera_05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6.MP3" TargetMode="External"/><Relationship Id="rId1" Type="http://schemas.microsoft.com/office/2007/relationships/media" Target="file:///E:\perera_06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erera_07.MP3" TargetMode="External"/><Relationship Id="rId1" Type="http://schemas.microsoft.com/office/2007/relationships/media" Target="file:///E:\perera_07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file:///E:\perera_08.MP3" TargetMode="External"/><Relationship Id="rId1" Type="http://schemas.microsoft.com/office/2007/relationships/media" Target="file:///E:\perera_08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>
                <a:solidFill>
                  <a:schemeClr val="bg1"/>
                </a:solidFill>
              </a:rPr>
              <a:t>Sound </a:t>
            </a:r>
            <a:r>
              <a:rPr lang="de-AT" altLang="de-DE" dirty="0" err="1" smtClean="0">
                <a:solidFill>
                  <a:schemeClr val="bg1"/>
                </a:solidFill>
              </a:rPr>
              <a:t>starts</a:t>
            </a:r>
            <a:r>
              <a:rPr lang="de-AT" altLang="de-DE" dirty="0" smtClean="0">
                <a:solidFill>
                  <a:schemeClr val="bg1"/>
                </a:solidFill>
              </a:rPr>
              <a:t> after </a:t>
            </a:r>
            <a:r>
              <a:rPr lang="de-AT" altLang="de-DE" dirty="0" err="1" smtClean="0">
                <a:solidFill>
                  <a:schemeClr val="bg1"/>
                </a:solidFill>
              </a:rPr>
              <a:t>calling</a:t>
            </a:r>
            <a:r>
              <a:rPr lang="de-AT" altLang="de-DE" dirty="0" smtClean="0">
                <a:solidFill>
                  <a:schemeClr val="bg1"/>
                </a:solidFill>
              </a:rPr>
              <a:t> </a:t>
            </a:r>
            <a:r>
              <a:rPr lang="de-AT" altLang="de-DE" dirty="0" err="1" smtClean="0">
                <a:solidFill>
                  <a:schemeClr val="bg1"/>
                </a:solidFill>
              </a:rPr>
              <a:t>up</a:t>
            </a:r>
            <a:r>
              <a:rPr lang="de-AT" altLang="de-DE" dirty="0" smtClean="0">
                <a:solidFill>
                  <a:schemeClr val="bg1"/>
                </a:solidFill>
              </a:rPr>
              <a:t> </a:t>
            </a:r>
            <a:r>
              <a:rPr lang="de-AT" altLang="de-DE" dirty="0" err="1" smtClean="0">
                <a:solidFill>
                  <a:schemeClr val="bg1"/>
                </a:solidFill>
              </a:rPr>
              <a:t>the</a:t>
            </a:r>
            <a:r>
              <a:rPr lang="de-AT" altLang="de-DE" dirty="0" smtClean="0">
                <a:solidFill>
                  <a:schemeClr val="bg1"/>
                </a:solidFill>
              </a:rPr>
              <a:t> </a:t>
            </a:r>
            <a:r>
              <a:rPr lang="de-AT" altLang="de-DE" dirty="0" err="1" smtClean="0">
                <a:solidFill>
                  <a:schemeClr val="bg1"/>
                </a:solidFill>
              </a:rPr>
              <a:t>next</a:t>
            </a:r>
            <a:r>
              <a:rPr lang="de-AT" altLang="de-DE" dirty="0" smtClean="0">
                <a:solidFill>
                  <a:schemeClr val="bg1"/>
                </a:solidFill>
              </a:rPr>
              <a:t> </a:t>
            </a:r>
            <a:r>
              <a:rPr lang="de-AT" altLang="de-DE" dirty="0" err="1" smtClean="0">
                <a:solidFill>
                  <a:schemeClr val="bg1"/>
                </a:solidFill>
              </a:rPr>
              <a:t>two</a:t>
            </a:r>
            <a:r>
              <a:rPr lang="de-AT" altLang="de-DE" dirty="0" smtClean="0">
                <a:solidFill>
                  <a:schemeClr val="bg1"/>
                </a:solidFill>
              </a:rPr>
              <a:t> </a:t>
            </a:r>
            <a:r>
              <a:rPr lang="de-AT" altLang="de-DE" dirty="0" err="1" smtClean="0">
                <a:solidFill>
                  <a:schemeClr val="bg1"/>
                </a:solidFill>
              </a:rPr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01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5072s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936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17678s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538" y="2743200"/>
            <a:ext cx="29432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1898lci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1623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82700" y="0"/>
            <a:ext cx="687705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4800" i="0">
                <a:solidFill>
                  <a:schemeClr val="bg1"/>
                </a:solidFill>
              </a:rPr>
              <a:t>ENIGMA</a:t>
            </a:r>
          </a:p>
          <a:p>
            <a:pPr algn="ctr"/>
            <a:r>
              <a:rPr lang="en-US" altLang="de-DE" sz="4800" i="0">
                <a:solidFill>
                  <a:schemeClr val="bg1"/>
                </a:solidFill>
              </a:rPr>
              <a:t>Recent Discoveries</a:t>
            </a:r>
            <a:endParaRPr lang="en-US" altLang="de-DE" i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2800" i="0">
                <a:solidFill>
                  <a:schemeClr val="bg1"/>
                </a:solidFill>
                <a:latin typeface="Times New Roman" panose="02020603050405020304" pitchFamily="18" charset="0"/>
              </a:rPr>
              <a:t>Prof. Tom Perera – W1TP  and  Dan Perera</a:t>
            </a:r>
          </a:p>
          <a:p>
            <a:pPr algn="ctr"/>
            <a:r>
              <a:rPr lang="en-US" altLang="de-DE" sz="2800" i="0">
                <a:solidFill>
                  <a:srgbClr val="FFFF00"/>
                </a:solidFill>
                <a:latin typeface="Times New Roman" panose="02020603050405020304" pitchFamily="18" charset="0"/>
              </a:rPr>
              <a:t>www.EnigmaMuseum.com</a:t>
            </a:r>
          </a:p>
          <a:p>
            <a:pPr algn="ctr"/>
            <a:endParaRPr lang="en-US" altLang="de-DE" sz="900" i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1400" i="0">
                <a:solidFill>
                  <a:schemeClr val="bg1"/>
                </a:solidFill>
                <a:latin typeface="Times New Roman" panose="02020603050405020304" pitchFamily="18" charset="0"/>
              </a:rPr>
              <a:t>Copyright © 2018</a:t>
            </a:r>
          </a:p>
        </p:txBody>
      </p:sp>
      <p:pic>
        <p:nvPicPr>
          <p:cNvPr id="2" name="perera_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1793875"/>
            <a:ext cx="22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LIGHT PANEL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467600" y="793750"/>
            <a:ext cx="155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BATTERY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  BOX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HERE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44588" y="438467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KEYBOARD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32325" y="5984875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PLUGBOARD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43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4400">
                <a:solidFill>
                  <a:schemeClr val="bg1"/>
                </a:solidFill>
                <a:latin typeface="American Text" pitchFamily="2" charset="0"/>
              </a:rPr>
              <a:t>Dr. David Hamer 1934 - 2017</a:t>
            </a:r>
          </a:p>
        </p:txBody>
      </p:sp>
      <p:pic>
        <p:nvPicPr>
          <p:cNvPr id="11271" name="Picture 7" descr="d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1194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57625" y="914400"/>
            <a:ext cx="4567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3200" i="0">
                <a:solidFill>
                  <a:srgbClr val="FFFF00"/>
                </a:solidFill>
              </a:rPr>
              <a:t>Major Contributions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78175" y="1600200"/>
            <a:ext cx="604202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914400" indent="-4572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371600" indent="-4572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828800" indent="-4572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286000" indent="-4572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en-US" altLang="de-DE" sz="2000" i="0">
              <a:solidFill>
                <a:schemeClr val="bg1"/>
              </a:solidFill>
            </a:endParaRPr>
          </a:p>
          <a:p>
            <a:r>
              <a:rPr lang="en-US" altLang="de-DE" sz="2000" i="0">
                <a:solidFill>
                  <a:schemeClr val="bg1"/>
                </a:solidFill>
              </a:rPr>
              <a:t>2.  Publications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Cryptologia (Editorial Board)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Eye Spy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Website: </a:t>
            </a:r>
            <a:r>
              <a:rPr lang="en-US" altLang="de-DE" sz="2000">
                <a:solidFill>
                  <a:schemeClr val="bg1"/>
                </a:solidFill>
              </a:rPr>
              <a:t>www.inteligenia.org</a:t>
            </a:r>
          </a:p>
          <a:p>
            <a:pPr>
              <a:buFontTx/>
              <a:buAutoNum type="arabicPeriod"/>
            </a:pPr>
            <a:r>
              <a:rPr lang="en-US" altLang="de-DE" sz="2000" i="0">
                <a:solidFill>
                  <a:schemeClr val="bg1"/>
                </a:solidFill>
              </a:rPr>
              <a:t>Lectures and Demonstrations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</a:t>
            </a:r>
            <a:r>
              <a:rPr lang="en-US" altLang="de-DE" sz="2800" i="0">
                <a:solidFill>
                  <a:srgbClr val="FFFF00"/>
                </a:solidFill>
              </a:rPr>
              <a:t>-&gt; List of all known Enigmas</a:t>
            </a:r>
          </a:p>
          <a:p>
            <a:endParaRPr lang="en-US" altLang="de-DE" sz="2800" i="0">
              <a:solidFill>
                <a:srgbClr val="FFFF00"/>
              </a:solidFill>
            </a:endParaRPr>
          </a:p>
          <a:p>
            <a:r>
              <a:rPr lang="en-US" altLang="de-DE" sz="2000" i="0">
                <a:solidFill>
                  <a:schemeClr val="bg1"/>
                </a:solidFill>
              </a:rPr>
              <a:t>3.  Leadership Roles 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and Memberships in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Many Organizations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 Bletchley Park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 Nationaol Cryptologic Museum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 American Cryptogram Assoc.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 Naval Cryptologic Veterans</a:t>
            </a:r>
          </a:p>
          <a:p>
            <a:r>
              <a:rPr lang="en-US" altLang="de-DE" sz="2000" i="0">
                <a:solidFill>
                  <a:schemeClr val="bg1"/>
                </a:solidFill>
              </a:rPr>
              <a:t>           </a:t>
            </a:r>
          </a:p>
          <a:p>
            <a:endParaRPr lang="en-US" altLang="de-DE" sz="2000" i="0">
              <a:solidFill>
                <a:schemeClr val="bg1"/>
              </a:solidFill>
            </a:endParaRPr>
          </a:p>
          <a:p>
            <a:r>
              <a:rPr lang="en-US" altLang="de-DE" sz="2000" i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erera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1793875"/>
            <a:ext cx="22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LIGHT PANEL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144588" y="438467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KEYBOARD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632325" y="5984875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PLUGBOARD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04800" y="92075"/>
            <a:ext cx="84582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4400">
                <a:solidFill>
                  <a:schemeClr val="bg1"/>
                </a:solidFill>
                <a:latin typeface="American Text" pitchFamily="2" charset="0"/>
              </a:rPr>
              <a:t>Dr. David Hamer 1934 - 2017</a:t>
            </a:r>
          </a:p>
          <a:p>
            <a:pPr algn="ctr"/>
            <a:r>
              <a:rPr lang="en-US" altLang="de-DE" b="0" i="0">
                <a:solidFill>
                  <a:schemeClr val="bg1"/>
                </a:solidFill>
              </a:rPr>
              <a:t>David Hamer’s List of Surviving Enigmas</a:t>
            </a:r>
          </a:p>
          <a:p>
            <a:pPr algn="ctr"/>
            <a:endParaRPr lang="en-US" altLang="de-DE" sz="1000" b="0" i="0">
              <a:solidFill>
                <a:schemeClr val="bg1"/>
              </a:solidFill>
            </a:endParaRPr>
          </a:p>
          <a:p>
            <a:pPr algn="ctr"/>
            <a:r>
              <a:rPr lang="en-US" altLang="de-DE" sz="3200" b="0" i="0">
                <a:solidFill>
                  <a:srgbClr val="FFFF00"/>
                </a:solidFill>
              </a:rPr>
              <a:t>-&gt; -&gt; -&gt;   UPDATED in 2018  &lt;- &lt;- &lt;-</a:t>
            </a:r>
          </a:p>
          <a:p>
            <a:pPr algn="ctr"/>
            <a:endParaRPr lang="en-US" altLang="de-DE" sz="600" b="0" i="0">
              <a:solidFill>
                <a:srgbClr val="FFFF00"/>
              </a:solidFill>
            </a:endParaRPr>
          </a:p>
          <a:p>
            <a:pPr algn="ctr"/>
            <a:r>
              <a:rPr lang="en-US" altLang="de-DE" sz="3200" b="0" i="0">
                <a:solidFill>
                  <a:srgbClr val="FFFF00"/>
                </a:solidFill>
              </a:rPr>
              <a:t>http://EnigmaMuseum.com/dhlist.xls</a:t>
            </a:r>
          </a:p>
        </p:txBody>
      </p:sp>
      <p:pic>
        <p:nvPicPr>
          <p:cNvPr id="12294" name="Picture 9" descr="dhlist"/>
          <p:cNvPicPr>
            <a:picLocks noChangeAspect="1" noChangeArrowheads="1"/>
          </p:cNvPicPr>
          <p:nvPr/>
        </p:nvPicPr>
        <p:blipFill>
          <a:blip r:embed="rId4" cstate="email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514600"/>
            <a:ext cx="90249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981200" y="5092700"/>
            <a:ext cx="55324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solidFill>
                  <a:schemeClr val="bg1"/>
                </a:solidFill>
              </a:rPr>
              <a:t>280 3-rotor Military Enigmas</a:t>
            </a:r>
          </a:p>
          <a:p>
            <a:r>
              <a:rPr lang="en-US" altLang="de-DE">
                <a:solidFill>
                  <a:schemeClr val="bg1"/>
                </a:solidFill>
              </a:rPr>
              <a:t> 30 3-rotor Commercial Enigmas</a:t>
            </a:r>
          </a:p>
          <a:p>
            <a:r>
              <a:rPr lang="en-US" altLang="de-DE">
                <a:solidFill>
                  <a:schemeClr val="bg1"/>
                </a:solidFill>
              </a:rPr>
              <a:t> 77 4-rotor Navy Enigmas</a:t>
            </a:r>
          </a:p>
          <a:p>
            <a:r>
              <a:rPr lang="en-US" altLang="de-DE">
                <a:solidFill>
                  <a:schemeClr val="bg1"/>
                </a:solidFill>
              </a:rPr>
              <a:t> 13 3-rotor Tirpitz Enigmas</a:t>
            </a:r>
          </a:p>
          <a:p>
            <a:endParaRPr lang="en-US" altLang="de-DE">
              <a:solidFill>
                <a:schemeClr val="bg1"/>
              </a:solidFill>
            </a:endParaRPr>
          </a:p>
        </p:txBody>
      </p:sp>
      <p:pic>
        <p:nvPicPr>
          <p:cNvPr id="2" name="perera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1793875"/>
            <a:ext cx="22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LIGHT PANEL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467600" y="793750"/>
            <a:ext cx="155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BATTERY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  BOX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HERE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4588" y="438467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KEYBOARD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32325" y="5984875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PLUGBOARD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43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4400">
                <a:solidFill>
                  <a:schemeClr val="bg1"/>
                </a:solidFill>
                <a:latin typeface="American Text" pitchFamily="2" charset="0"/>
              </a:rPr>
              <a:t>Dr. David Hamer 1934 - 2017</a:t>
            </a:r>
          </a:p>
        </p:txBody>
      </p:sp>
      <p:pic>
        <p:nvPicPr>
          <p:cNvPr id="13319" name="Picture 8" descr="dhbook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2057400"/>
            <a:ext cx="106156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50900" y="868363"/>
            <a:ext cx="77216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2000" i="0">
                <a:solidFill>
                  <a:schemeClr val="bg1"/>
                </a:solidFill>
              </a:rPr>
              <a:t>List of Books in David Hamer’s Library</a:t>
            </a:r>
          </a:p>
          <a:p>
            <a:pPr algn="ctr"/>
            <a:endParaRPr lang="en-US" altLang="de-DE" sz="700" i="0">
              <a:solidFill>
                <a:schemeClr val="bg1"/>
              </a:solidFill>
            </a:endParaRPr>
          </a:p>
          <a:p>
            <a:pPr algn="ctr"/>
            <a:r>
              <a:rPr lang="en-US" altLang="de-DE" sz="2800" b="0" i="0">
                <a:solidFill>
                  <a:srgbClr val="FFFF00"/>
                </a:solidFill>
              </a:rPr>
              <a:t>http://EnigmaMuseum.com/dhbooks.xls</a:t>
            </a:r>
          </a:p>
        </p:txBody>
      </p:sp>
      <p:pic>
        <p:nvPicPr>
          <p:cNvPr id="2" name="perera_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1793875"/>
            <a:ext cx="220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LIGHT PANEL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467600" y="793750"/>
            <a:ext cx="155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BATTERY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  BOX</a:t>
            </a:r>
          </a:p>
          <a:p>
            <a:r>
              <a:rPr lang="en-US" altLang="de-DE">
                <a:latin typeface="Times New Roman" panose="02020603050405020304" pitchFamily="18" charset="0"/>
              </a:rPr>
              <a:t>  HERE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44588" y="4384675"/>
            <a:ext cx="182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KEYBOARD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32325" y="5984875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>
                <a:latin typeface="Times New Roman" panose="02020603050405020304" pitchFamily="18" charset="0"/>
              </a:rPr>
              <a:t>PLUGBOARD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43000" y="762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4400">
                <a:solidFill>
                  <a:schemeClr val="bg1"/>
                </a:solidFill>
                <a:latin typeface="American Text" pitchFamily="2" charset="0"/>
              </a:rPr>
              <a:t>Dr. David Hamer 1934 - 2017</a:t>
            </a:r>
          </a:p>
        </p:txBody>
      </p:sp>
      <p:pic>
        <p:nvPicPr>
          <p:cNvPr id="14343" name="Picture 8" descr="dhbookplat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838200"/>
            <a:ext cx="4362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297488" y="1585913"/>
            <a:ext cx="33893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David Hamer’s</a:t>
            </a:r>
          </a:p>
          <a:p>
            <a:pPr algn="ctr"/>
            <a:endParaRPr lang="en-US" altLang="de-DE" sz="3200" i="0">
              <a:solidFill>
                <a:schemeClr val="bg1"/>
              </a:solidFill>
            </a:endParaRPr>
          </a:p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M4</a:t>
            </a:r>
          </a:p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4-Rotor</a:t>
            </a:r>
          </a:p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Enigma</a:t>
            </a:r>
          </a:p>
        </p:txBody>
      </p:sp>
      <p:pic>
        <p:nvPicPr>
          <p:cNvPr id="2" name="perera_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rrosionale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860107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12430s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8763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2430sb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90500"/>
            <a:ext cx="91440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p1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8164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epa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136650" y="166688"/>
            <a:ext cx="716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2800">
                <a:solidFill>
                  <a:schemeClr val="bg1"/>
                </a:solidFill>
              </a:rPr>
              <a:t>5-Rotor Enigma  s/n A00528/bac/43E</a:t>
            </a:r>
          </a:p>
        </p:txBody>
      </p:sp>
      <p:pic>
        <p:nvPicPr>
          <p:cNvPr id="2" name="perera_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alphgrund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495800" cy="337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a15155s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a15155l1clo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52070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10150" y="5715000"/>
            <a:ext cx="3600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2000">
                <a:solidFill>
                  <a:schemeClr val="bg1"/>
                </a:solidFill>
              </a:rPr>
              <a:t>A12760</a:t>
            </a:r>
          </a:p>
          <a:p>
            <a:pPr algn="ctr"/>
            <a:r>
              <a:rPr lang="en-US" altLang="de-DE" sz="2000">
                <a:solidFill>
                  <a:schemeClr val="bg1"/>
                </a:solidFill>
              </a:rPr>
              <a:t>Collector Ralph Simpson</a:t>
            </a:r>
          </a:p>
          <a:p>
            <a:pPr algn="ctr"/>
            <a:r>
              <a:rPr lang="en-US" altLang="de-DE" sz="2000">
                <a:solidFill>
                  <a:schemeClr val="bg1"/>
                </a:solidFill>
                <a:latin typeface="Times New Roman" panose="02020603050405020304" pitchFamily="18" charset="0"/>
              </a:rPr>
              <a:t>Norwegian Wiring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74738" y="6096000"/>
            <a:ext cx="2430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2000">
                <a:solidFill>
                  <a:schemeClr val="bg1"/>
                </a:solidFill>
              </a:rPr>
              <a:t>A15115</a:t>
            </a:r>
          </a:p>
          <a:p>
            <a:pPr algn="ctr"/>
            <a:r>
              <a:rPr lang="en-US" altLang="de-DE" sz="2000">
                <a:solidFill>
                  <a:schemeClr val="bg1"/>
                </a:solidFill>
              </a:rPr>
              <a:t>Owner unknown</a:t>
            </a:r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7880149">
            <a:off x="7086600" y="41910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AT" altLang="en-US"/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 rot="-1177042">
            <a:off x="4648200" y="12954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AT" altLang="en-US"/>
          </a:p>
        </p:txBody>
      </p:sp>
      <p:sp>
        <p:nvSpPr>
          <p:cNvPr id="19465" name="AutoShape 10"/>
          <p:cNvSpPr>
            <a:spLocks noChangeArrowheads="1"/>
          </p:cNvSpPr>
          <p:nvPr/>
        </p:nvSpPr>
        <p:spPr bwMode="auto">
          <a:xfrm rot="-1192330">
            <a:off x="533400" y="2362200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AT" altLang="en-US"/>
          </a:p>
        </p:txBody>
      </p:sp>
      <p:pic>
        <p:nvPicPr>
          <p:cNvPr id="2" name="perera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" y="314325"/>
            <a:ext cx="75692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i="0">
                <a:solidFill>
                  <a:schemeClr val="bg1"/>
                </a:solidFill>
              </a:rPr>
              <a:t>05-31-18 NEW DISCOVERIES fhf18L  34 / 487</a:t>
            </a:r>
          </a:p>
          <a:p>
            <a:endParaRPr lang="en-US" altLang="de-DE" sz="2800" i="0">
              <a:solidFill>
                <a:schemeClr val="bg1"/>
              </a:solidFill>
            </a:endParaRPr>
          </a:p>
          <a:p>
            <a:r>
              <a:rPr lang="en-US" altLang="de-DE" sz="2800" i="0">
                <a:solidFill>
                  <a:schemeClr val="bg1"/>
                </a:solidFill>
              </a:rPr>
              <a:t>Intro, Introduce speakers</a:t>
            </a:r>
          </a:p>
          <a:p>
            <a:r>
              <a:rPr lang="en-US" altLang="de-DE" sz="2800" i="0">
                <a:solidFill>
                  <a:schemeClr val="bg1"/>
                </a:solidFill>
              </a:rPr>
              <a:t>DHamer</a:t>
            </a:r>
          </a:p>
          <a:p>
            <a:r>
              <a:rPr lang="en-US" altLang="de-DE" sz="2800" i="0">
                <a:solidFill>
                  <a:schemeClr val="bg1"/>
                </a:solidFill>
              </a:rPr>
              <a:t>Corrosion Alert</a:t>
            </a:r>
          </a:p>
          <a:p>
            <a:r>
              <a:rPr lang="en-US" altLang="de-DE" sz="2800" i="0">
                <a:solidFill>
                  <a:schemeClr val="bg1"/>
                </a:solidFill>
              </a:rPr>
              <a:t>Poland Parade - Destroy.</a:t>
            </a:r>
          </a:p>
          <a:p>
            <a:r>
              <a:rPr lang="en-US" altLang="de-DE" sz="2800" i="0">
                <a:solidFill>
                  <a:schemeClr val="bg1"/>
                </a:solidFill>
              </a:rPr>
              <a:t>BP Ale</a:t>
            </a:r>
          </a:p>
          <a:p>
            <a:r>
              <a:rPr lang="en-US" altLang="de-DE" sz="2800" i="0">
                <a:solidFill>
                  <a:schemeClr val="bg1"/>
                </a:solidFill>
              </a:rPr>
              <a:t>5-rotor Enigma</a:t>
            </a:r>
          </a:p>
          <a:p>
            <a:endParaRPr lang="en-US" altLang="de-DE" sz="2800" i="0">
              <a:solidFill>
                <a:schemeClr val="bg1"/>
              </a:solidFill>
            </a:endParaRPr>
          </a:p>
          <a:p>
            <a:r>
              <a:rPr lang="en-US" altLang="de-DE" sz="1600" i="0">
                <a:solidFill>
                  <a:schemeClr val="bg1"/>
                </a:solidFill>
                <a:latin typeface="Times New Roman" panose="02020603050405020304" pitchFamily="18" charset="0"/>
              </a:rPr>
              <a:t>A465 with diagram-Yacht</a:t>
            </a:r>
          </a:p>
          <a:p>
            <a:r>
              <a:rPr lang="en-US" altLang="de-DE" sz="1600" i="0">
                <a:solidFill>
                  <a:schemeClr val="bg1"/>
                </a:solidFill>
                <a:latin typeface="Times New Roman" panose="02020603050405020304" pitchFamily="18" charset="0"/>
              </a:rPr>
              <a:t>Ammerland Enigma</a:t>
            </a:r>
          </a:p>
          <a:p>
            <a:r>
              <a:rPr lang="en-US" altLang="de-DE" sz="1600" i="0">
                <a:solidFill>
                  <a:schemeClr val="bg1"/>
                </a:solidFill>
                <a:latin typeface="Times New Roman" panose="02020603050405020304" pitchFamily="18" charset="0"/>
              </a:rPr>
              <a:t>Paul’s red numbered rotors</a:t>
            </a:r>
          </a:p>
          <a:p>
            <a:r>
              <a:rPr lang="en-US" altLang="de-DE" sz="1600" i="0">
                <a:solidFill>
                  <a:schemeClr val="bg1"/>
                </a:solidFill>
                <a:latin typeface="Times New Roman" panose="02020603050405020304" pitchFamily="18" charset="0"/>
              </a:rPr>
              <a:t>Swedish Sub: Ulven M-209</a:t>
            </a:r>
          </a:p>
          <a:p>
            <a:r>
              <a:rPr lang="en-US" altLang="de-DE" sz="1600" i="0">
                <a:solidFill>
                  <a:schemeClr val="bg1"/>
                </a:solidFill>
                <a:latin typeface="Times New Roman" panose="02020603050405020304" pitchFamily="18" charset="0"/>
              </a:rPr>
              <a:t>Polish WW-II Museum</a:t>
            </a:r>
          </a:p>
          <a:p>
            <a:endParaRPr lang="en-US" altLang="de-DE" sz="600" i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de-DE" sz="1000" i="0">
                <a:solidFill>
                  <a:schemeClr val="bg1"/>
                </a:solidFill>
              </a:rPr>
              <a:t>Recognizing Polish Contributions</a:t>
            </a:r>
          </a:p>
          <a:p>
            <a:r>
              <a:rPr lang="en-US" altLang="de-DE" sz="1000" i="0">
                <a:solidFill>
                  <a:schemeClr val="bg1"/>
                </a:solidFill>
              </a:rPr>
              <a:t>Autopsies and Details of Relics</a:t>
            </a:r>
          </a:p>
          <a:p>
            <a:r>
              <a:rPr lang="en-US" altLang="de-DE" sz="1000" i="0">
                <a:solidFill>
                  <a:schemeClr val="bg1"/>
                </a:solidFill>
              </a:rPr>
              <a:t>Restoration of Relics – Or Not</a:t>
            </a:r>
          </a:p>
          <a:p>
            <a:r>
              <a:rPr lang="en-US" altLang="de-DE" sz="1000" i="0">
                <a:solidFill>
                  <a:schemeClr val="bg1"/>
                </a:solidFill>
              </a:rPr>
              <a:t>Never before seen Enigma-in-Action Photos </a:t>
            </a:r>
          </a:p>
          <a:p>
            <a:r>
              <a:rPr lang="en-US" altLang="de-DE" sz="1000" i="0">
                <a:solidFill>
                  <a:schemeClr val="bg1"/>
                </a:solidFill>
              </a:rPr>
              <a:t>Bombes</a:t>
            </a:r>
          </a:p>
          <a:p>
            <a:r>
              <a:rPr lang="en-US" altLang="de-DE" sz="1000" i="0">
                <a:solidFill>
                  <a:schemeClr val="bg1"/>
                </a:solidFill>
              </a:rPr>
              <a:t>The Trojan Horse Enigmas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stroyE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91000" y="990600"/>
            <a:ext cx="458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i="0"/>
              <a:t>POLISH Reenactors - 2018</a:t>
            </a:r>
          </a:p>
        </p:txBody>
      </p:sp>
      <p:pic>
        <p:nvPicPr>
          <p:cNvPr id="2" name="perera_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stroy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91000" y="685800"/>
            <a:ext cx="458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i="0"/>
              <a:t>POLISH Reenactors - 2018</a:t>
            </a:r>
          </a:p>
        </p:txBody>
      </p:sp>
      <p:pic>
        <p:nvPicPr>
          <p:cNvPr id="2" name="perera_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estroy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76200"/>
            <a:ext cx="10363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PARADE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6774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para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para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3726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parade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2sn396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631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324600" y="381000"/>
            <a:ext cx="27495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2800" i="0">
                <a:solidFill>
                  <a:schemeClr val="bg1"/>
                </a:solidFill>
              </a:rPr>
              <a:t>DEUTSCHES</a:t>
            </a:r>
          </a:p>
          <a:p>
            <a:pPr algn="ctr"/>
            <a:r>
              <a:rPr lang="en-US" altLang="de-DE" sz="2800" i="0">
                <a:solidFill>
                  <a:schemeClr val="bg1"/>
                </a:solidFill>
              </a:rPr>
              <a:t>MUSEUM</a:t>
            </a:r>
          </a:p>
          <a:p>
            <a:pPr algn="ctr"/>
            <a:r>
              <a:rPr lang="en-US" altLang="de-DE" sz="2800" i="0">
                <a:solidFill>
                  <a:schemeClr val="bg1"/>
                </a:solidFill>
              </a:rPr>
              <a:t>Munich</a:t>
            </a:r>
          </a:p>
          <a:p>
            <a:pPr algn="ctr"/>
            <a:r>
              <a:rPr lang="en-US" altLang="de-DE" sz="2800" i="0">
                <a:solidFill>
                  <a:schemeClr val="bg1"/>
                </a:solidFill>
              </a:rPr>
              <a:t>May 28, 2018</a:t>
            </a:r>
          </a:p>
        </p:txBody>
      </p:sp>
      <p:pic>
        <p:nvPicPr>
          <p:cNvPr id="2" name="perera_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2sn3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266700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2sn39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-100013"/>
            <a:ext cx="8610600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tne0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746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0163"/>
            <a:ext cx="9144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4300" i="0">
                <a:solidFill>
                  <a:schemeClr val="bg1"/>
                </a:solidFill>
              </a:rPr>
              <a:t>Sixth Annual Enigma Forum</a:t>
            </a:r>
          </a:p>
          <a:p>
            <a:pPr algn="ctr"/>
            <a:r>
              <a:rPr lang="en-US" altLang="de-DE" i="0">
                <a:solidFill>
                  <a:schemeClr val="bg1"/>
                </a:solidFill>
              </a:rPr>
              <a:t>The ENIGMA and other Historic Cipher Machines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6172200" cy="64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200" i="0">
                <a:solidFill>
                  <a:srgbClr val="0066FF"/>
                </a:solidFill>
              </a:rPr>
              <a:t>HamRadio 2018</a:t>
            </a:r>
          </a:p>
          <a:p>
            <a:pPr algn="ctr"/>
            <a:endParaRPr lang="en-US" altLang="de-DE" sz="900" i="0">
              <a:solidFill>
                <a:srgbClr val="003399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Tom Perera W1TP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New ENIGMA Discoveries</a:t>
            </a:r>
            <a:endParaRPr lang="en-US" altLang="de-DE" sz="900" i="0">
              <a:solidFill>
                <a:srgbClr val="FFFF00"/>
              </a:solidFill>
            </a:endParaRPr>
          </a:p>
          <a:p>
            <a:pPr algn="ctr"/>
            <a:endParaRPr lang="en-US" altLang="de-DE" sz="1000" i="0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Paul Reuvers PE1BXL and</a:t>
            </a: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Marc Simons PE1RRT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Enigma History</a:t>
            </a:r>
          </a:p>
          <a:p>
            <a:pPr algn="ctr"/>
            <a:endParaRPr lang="en-US" altLang="de-DE" sz="1000" i="0">
              <a:solidFill>
                <a:srgbClr val="66FF33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Klaus Schmeh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Hidden in Plain Sight: Steganography</a:t>
            </a:r>
          </a:p>
          <a:p>
            <a:pPr algn="ctr"/>
            <a:endParaRPr lang="en-US" altLang="de-DE" sz="1000" i="0">
              <a:solidFill>
                <a:srgbClr val="FFFF00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Paul Reuvers PE1BXL and</a:t>
            </a: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Marc Simons PE1RRT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Hidden Microphones: Bugs</a:t>
            </a:r>
          </a:p>
          <a:p>
            <a:pPr algn="ctr"/>
            <a:endParaRPr lang="en-US" altLang="de-DE" sz="1000" i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Klaus Kopacz DC8HL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Exact Enigma Replica</a:t>
            </a:r>
          </a:p>
          <a:p>
            <a:pPr algn="ctr"/>
            <a:endParaRPr lang="en-US" altLang="de-DE" sz="1000" i="0">
              <a:solidFill>
                <a:srgbClr val="FFFF00"/>
              </a:solidFill>
            </a:endParaRP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ENIGMA Tables in the Flea Market: 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Halle A3 Tables G49 - G55</a:t>
            </a:r>
          </a:p>
          <a:p>
            <a:pPr algn="ctr"/>
            <a:endParaRPr lang="en-US" altLang="de-DE" sz="2000" i="0">
              <a:solidFill>
                <a:srgbClr val="FFFF00"/>
              </a:solidFill>
            </a:endParaRPr>
          </a:p>
          <a:p>
            <a:pPr algn="ctr"/>
            <a:endParaRPr lang="en-US" altLang="de-DE" i="0">
              <a:solidFill>
                <a:srgbClr val="FFFF00"/>
              </a:solidFill>
            </a:endParaRP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4724400" y="1600200"/>
            <a:ext cx="342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4724400" y="23622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4724400" y="34290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>
            <a:off x="4724400" y="41910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>
            <a:off x="4724400" y="52578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5"/>
          <p:cNvSpPr>
            <a:spLocks noChangeShapeType="1"/>
          </p:cNvSpPr>
          <p:nvPr/>
        </p:nvSpPr>
        <p:spPr bwMode="auto">
          <a:xfrm>
            <a:off x="4800600" y="60198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erera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2sn39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8575"/>
            <a:ext cx="8001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oti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7262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anshs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124200" y="5578475"/>
            <a:ext cx="2489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i="0"/>
              <a:t>Dan </a:t>
            </a:r>
          </a:p>
          <a:p>
            <a:pPr algn="ctr"/>
            <a:r>
              <a:rPr lang="en-US" altLang="de-DE" i="0"/>
              <a:t>Perera</a:t>
            </a:r>
          </a:p>
          <a:p>
            <a:pPr algn="ctr"/>
            <a:r>
              <a:rPr lang="en-US" altLang="de-DE" sz="2000" i="0">
                <a:latin typeface="Times New Roman" panose="02020603050405020304" pitchFamily="18" charset="0"/>
              </a:rPr>
              <a:t>EnigmaMuseum.com</a:t>
            </a:r>
          </a:p>
        </p:txBody>
      </p:sp>
      <p:pic>
        <p:nvPicPr>
          <p:cNvPr id="2" name="perera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678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-26988"/>
            <a:ext cx="83058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1678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6787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07975"/>
            <a:ext cx="93726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4800" y="1676400"/>
            <a:ext cx="77724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©Tom </a:t>
            </a:r>
            <a:r>
              <a:rPr lang="en-US" sz="3600" dirty="0" err="1" smtClean="0">
                <a:solidFill>
                  <a:schemeClr val="bg1"/>
                </a:solidFill>
              </a:rPr>
              <a:t>Perera</a:t>
            </a:r>
            <a:r>
              <a:rPr lang="en-US" sz="3600" dirty="0" smtClean="0">
                <a:solidFill>
                  <a:schemeClr val="bg1"/>
                </a:solidFill>
              </a:rPr>
              <a:t>, W1TP – Dan </a:t>
            </a:r>
            <a:r>
              <a:rPr lang="en-US" sz="3600" dirty="0" err="1" smtClean="0">
                <a:solidFill>
                  <a:schemeClr val="bg1"/>
                </a:solidFill>
              </a:rPr>
              <a:t>Perera</a:t>
            </a:r>
            <a:r>
              <a:rPr lang="en-US" sz="3600" dirty="0" smtClean="0">
                <a:solidFill>
                  <a:schemeClr val="bg1"/>
                </a:solidFill>
              </a:rPr>
              <a:t>, 2018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© Presentation Management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Dokumentationsarchiv</a:t>
            </a:r>
            <a:r>
              <a:rPr lang="en-US" sz="3600" dirty="0" smtClean="0">
                <a:solidFill>
                  <a:schemeClr val="bg1"/>
                </a:solidFill>
              </a:rPr>
              <a:t> Funk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www.dokufunk.org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office@dokufunk.org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Tonaufzeichnung</a:t>
            </a:r>
            <a:r>
              <a:rPr lang="en-US" sz="3600" dirty="0" smtClean="0">
                <a:solidFill>
                  <a:schemeClr val="bg1"/>
                </a:solidFill>
              </a:rPr>
              <a:t> und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Post production: Christoph </a:t>
            </a:r>
            <a:r>
              <a:rPr lang="en-US" sz="3600" dirty="0" err="1" smtClean="0">
                <a:solidFill>
                  <a:schemeClr val="bg1"/>
                </a:solidFill>
              </a:rPr>
              <a:t>Hubner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548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7810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tne0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746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0163"/>
            <a:ext cx="9144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4300" i="0">
                <a:solidFill>
                  <a:schemeClr val="bg1"/>
                </a:solidFill>
              </a:rPr>
              <a:t>Sixth Annual Enigma Forum</a:t>
            </a:r>
          </a:p>
          <a:p>
            <a:pPr algn="ctr"/>
            <a:r>
              <a:rPr lang="en-US" altLang="de-DE" i="0">
                <a:solidFill>
                  <a:schemeClr val="bg1"/>
                </a:solidFill>
              </a:rPr>
              <a:t>The ENIGMA and other Historic Cipher Machines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352800" y="990600"/>
            <a:ext cx="61722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200" i="0">
                <a:solidFill>
                  <a:srgbClr val="0066FF"/>
                </a:solidFill>
              </a:rPr>
              <a:t>HamRadio 2018</a:t>
            </a:r>
          </a:p>
          <a:p>
            <a:pPr algn="ctr"/>
            <a:endParaRPr lang="en-US" altLang="de-DE" sz="900" i="0">
              <a:solidFill>
                <a:srgbClr val="003399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Tom Perera W1TP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New ENIGMA Discoveries</a:t>
            </a:r>
            <a:endParaRPr lang="en-US" altLang="de-DE" sz="900" i="0">
              <a:solidFill>
                <a:srgbClr val="FFFF00"/>
              </a:solidFill>
            </a:endParaRPr>
          </a:p>
          <a:p>
            <a:pPr algn="ctr"/>
            <a:endParaRPr lang="en-US" altLang="de-DE" sz="1000" i="0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Klaus Schmeh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Hidden in Plain Sight: Steganography</a:t>
            </a:r>
          </a:p>
          <a:p>
            <a:pPr algn="ctr"/>
            <a:endParaRPr lang="en-US" altLang="de-DE" sz="1000" i="0">
              <a:solidFill>
                <a:srgbClr val="FFFF00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John Alexander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Enigma Codebook</a:t>
            </a:r>
          </a:p>
          <a:p>
            <a:endParaRPr lang="en-US" altLang="de-DE" sz="1200" i="0">
              <a:solidFill>
                <a:srgbClr val="66FF33"/>
              </a:solidFill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</a:rPr>
              <a:t>Klaus Schmeh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Cryptology</a:t>
            </a:r>
          </a:p>
          <a:p>
            <a:pPr algn="ctr"/>
            <a:endParaRPr lang="en-US" altLang="de-DE" sz="1600" i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de-DE" sz="2000" i="0">
                <a:solidFill>
                  <a:srgbClr val="66FF33"/>
                </a:solidFill>
                <a:latin typeface="Times New Roman" panose="02020603050405020304" pitchFamily="18" charset="0"/>
              </a:rPr>
              <a:t>Klaus Kopacz DC8HL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Exact Enigma Replica</a:t>
            </a:r>
          </a:p>
          <a:p>
            <a:pPr algn="ctr"/>
            <a:endParaRPr lang="en-US" altLang="de-DE" sz="2000" i="0">
              <a:solidFill>
                <a:srgbClr val="FFFF00"/>
              </a:solidFill>
            </a:endParaRP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ENIGMA Tables in the Flea Market: </a:t>
            </a:r>
          </a:p>
          <a:p>
            <a:pPr algn="ctr"/>
            <a:r>
              <a:rPr lang="en-US" altLang="de-DE" sz="2000" i="0">
                <a:solidFill>
                  <a:srgbClr val="FFFF00"/>
                </a:solidFill>
              </a:rPr>
              <a:t>Halle A3 Tables G49 - G55</a:t>
            </a:r>
          </a:p>
          <a:p>
            <a:pPr algn="ctr"/>
            <a:endParaRPr lang="en-US" altLang="de-DE" sz="2000" i="0">
              <a:solidFill>
                <a:srgbClr val="FFFF00"/>
              </a:solidFill>
            </a:endParaRPr>
          </a:p>
          <a:p>
            <a:pPr algn="ctr"/>
            <a:endParaRPr lang="en-US" altLang="de-DE" i="0">
              <a:solidFill>
                <a:srgbClr val="FFFF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724400" y="1600200"/>
            <a:ext cx="342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23622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24400" y="31242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724400" y="38862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724400" y="47244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4800600" y="55626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erera_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mtClean="0"/>
          </a:p>
        </p:txBody>
      </p:sp>
      <p:pic>
        <p:nvPicPr>
          <p:cNvPr id="5124" name="Picture 4" descr="ec3_00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275" y="0"/>
            <a:ext cx="5902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Tom Perera - </a:t>
            </a:r>
            <a:r>
              <a:rPr lang="en-US" altLang="de-DE" sz="3200" i="0">
                <a:solidFill>
                  <a:srgbClr val="FFFF00"/>
                </a:solidFill>
              </a:rPr>
              <a:t>Introduction</a:t>
            </a:r>
          </a:p>
        </p:txBody>
      </p:sp>
      <p:pic>
        <p:nvPicPr>
          <p:cNvPr id="2" name="perera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p9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8350" y="-152400"/>
            <a:ext cx="7975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sz="4400" i="0"/>
              <a:t>www.cryptomuseum.com</a:t>
            </a:r>
          </a:p>
          <a:p>
            <a:r>
              <a:rPr lang="en-US" altLang="de-DE" sz="3200" i="0"/>
              <a:t>   Marc  Simons    Paul  Reuvers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02450" y="1311275"/>
            <a:ext cx="1555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/>
              <a:t>ENIGMA</a:t>
            </a:r>
          </a:p>
          <a:p>
            <a:pPr algn="ctr"/>
            <a:r>
              <a:rPr lang="en-US" altLang="de-DE"/>
              <a:t>History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1219200"/>
            <a:ext cx="1676400" cy="9906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AT" altLang="en-US"/>
          </a:p>
        </p:txBody>
      </p:sp>
      <p:pic>
        <p:nvPicPr>
          <p:cNvPr id="2" name="perera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h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02338" y="1068388"/>
            <a:ext cx="2801937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Klaus</a:t>
            </a:r>
          </a:p>
          <a:p>
            <a:pPr algn="ctr"/>
            <a:r>
              <a:rPr lang="en-US" altLang="de-DE" sz="3200" i="0">
                <a:solidFill>
                  <a:schemeClr val="bg1"/>
                </a:solidFill>
              </a:rPr>
              <a:t>Schmeh</a:t>
            </a:r>
          </a:p>
          <a:p>
            <a:pPr algn="ctr"/>
            <a:endParaRPr lang="en-US" altLang="de-DE" sz="3200" i="0">
              <a:solidFill>
                <a:schemeClr val="bg1"/>
              </a:solidFill>
            </a:endParaRPr>
          </a:p>
          <a:p>
            <a:pPr algn="ctr"/>
            <a:endParaRPr lang="en-US" altLang="de-DE" sz="3200" i="0">
              <a:solidFill>
                <a:schemeClr val="bg1"/>
              </a:solidFill>
            </a:endParaRPr>
          </a:p>
          <a:p>
            <a:pPr algn="ctr"/>
            <a:r>
              <a:rPr lang="en-US" altLang="de-DE" sz="3200" i="0">
                <a:solidFill>
                  <a:srgbClr val="FFFF00"/>
                </a:solidFill>
              </a:rPr>
              <a:t>Hidden </a:t>
            </a:r>
          </a:p>
          <a:p>
            <a:pPr algn="ctr"/>
            <a:r>
              <a:rPr lang="en-US" altLang="de-DE" sz="3200" i="0">
                <a:solidFill>
                  <a:srgbClr val="FFFF00"/>
                </a:solidFill>
              </a:rPr>
              <a:t>in</a:t>
            </a:r>
          </a:p>
          <a:p>
            <a:pPr algn="ctr"/>
            <a:r>
              <a:rPr lang="en-US" altLang="de-DE" sz="3200" i="0">
                <a:solidFill>
                  <a:srgbClr val="FFFF00"/>
                </a:solidFill>
              </a:rPr>
              <a:t>Plain</a:t>
            </a:r>
          </a:p>
          <a:p>
            <a:pPr algn="ctr"/>
            <a:r>
              <a:rPr lang="en-US" altLang="de-DE" sz="3200" i="0">
                <a:solidFill>
                  <a:srgbClr val="FFFF00"/>
                </a:solidFill>
              </a:rPr>
              <a:t>Sight</a:t>
            </a:r>
          </a:p>
          <a:p>
            <a:pPr algn="ctr"/>
            <a:endParaRPr lang="en-US" altLang="de-DE" sz="1000" i="0">
              <a:solidFill>
                <a:srgbClr val="FFFF00"/>
              </a:solidFill>
            </a:endParaRPr>
          </a:p>
          <a:p>
            <a:pPr algn="ctr"/>
            <a:r>
              <a:rPr lang="en-US" altLang="de-DE" sz="3200" i="0">
                <a:solidFill>
                  <a:srgbClr val="FFFF00"/>
                </a:solidFill>
                <a:latin typeface="Times New Roman" panose="02020603050405020304" pitchFamily="18" charset="0"/>
              </a:rPr>
              <a:t>Steganography</a:t>
            </a:r>
          </a:p>
        </p:txBody>
      </p:sp>
      <p:pic>
        <p:nvPicPr>
          <p:cNvPr id="2" name="perera_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p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371600" y="228600"/>
            <a:ext cx="279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de-DE" i="0"/>
              <a:t>John Alexander</a:t>
            </a:r>
          </a:p>
        </p:txBody>
      </p:sp>
      <p:pic>
        <p:nvPicPr>
          <p:cNvPr id="2" name="perera_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lausMachinist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014413"/>
            <a:ext cx="70104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fh13s0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41588" y="120650"/>
            <a:ext cx="6373812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de-DE" sz="3600" i="0">
                <a:solidFill>
                  <a:schemeClr val="bg1"/>
                </a:solidFill>
              </a:rPr>
              <a:t>Klaus  Kopacz</a:t>
            </a:r>
          </a:p>
          <a:p>
            <a:pPr algn="ctr"/>
            <a:r>
              <a:rPr lang="en-US" altLang="de-DE" sz="3600" i="0">
                <a:solidFill>
                  <a:srgbClr val="FFFF00"/>
                </a:solidFill>
              </a:rPr>
              <a:t>Exact Enigma Replica</a:t>
            </a:r>
            <a:endParaRPr lang="en-US" altLang="de-DE" sz="3200" i="0">
              <a:solidFill>
                <a:srgbClr val="FFFF00"/>
              </a:solidFill>
            </a:endParaRPr>
          </a:p>
          <a:p>
            <a:pPr algn="ctr"/>
            <a:r>
              <a:rPr lang="en-US" altLang="de-DE" sz="3200" i="0">
                <a:solidFill>
                  <a:srgbClr val="FFFF00"/>
                </a:solidFill>
              </a:rPr>
              <a:t>and Enigma Battery Replica</a:t>
            </a:r>
          </a:p>
        </p:txBody>
      </p:sp>
      <p:pic>
        <p:nvPicPr>
          <p:cNvPr id="9221" name="Picture 5" descr="kbattsb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600575"/>
            <a:ext cx="22860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erera_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Bildschirmpräsentation (4:3)</PresentationFormat>
  <Paragraphs>170</Paragraphs>
  <Slides>36</Slides>
  <Notes>1</Notes>
  <HiddenSlides>0</HiddenSlides>
  <MMClips>33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American Text</vt:lpstr>
      <vt:lpstr>Arial Black</vt:lpstr>
      <vt:lpstr>Times New Roman</vt:lpstr>
      <vt:lpstr>Default Design</vt:lpstr>
      <vt:lpstr>Sound starts after calling up the next two slides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©Tom Perera, W1TP – Dan Perera, 2018 © Presentation Management Dokumentationsarchiv Funk    www.dokufunk.org office@dokufunk.org  Tonaufzeichnung und Post production: Christoph Hubner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</dc:creator>
  <cp:lastModifiedBy>operator</cp:lastModifiedBy>
  <cp:revision>498</cp:revision>
  <dcterms:created xsi:type="dcterms:W3CDTF">2007-09-17T02:55:16Z</dcterms:created>
  <dcterms:modified xsi:type="dcterms:W3CDTF">2018-07-02T13:08:50Z</dcterms:modified>
</cp:coreProperties>
</file>